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7" r:id="rId10"/>
    <p:sldId id="264" r:id="rId11"/>
    <p:sldId id="265" r:id="rId12"/>
    <p:sldId id="266" r:id="rId13"/>
    <p:sldId id="268" r:id="rId14"/>
    <p:sldId id="269" r:id="rId15"/>
    <p:sldId id="270" r:id="rId16"/>
    <p:sldId id="271" r:id="rId17"/>
    <p:sldId id="274" r:id="rId18"/>
    <p:sldId id="272" r:id="rId19"/>
    <p:sldId id="27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4"/>
    <p:restoredTop sz="94595"/>
  </p:normalViewPr>
  <p:slideViewPr>
    <p:cSldViewPr snapToGrid="0" snapToObjects="1">
      <p:cViewPr>
        <p:scale>
          <a:sx n="75" d="100"/>
          <a:sy n="75" d="100"/>
        </p:scale>
        <p:origin x="240" y="904"/>
      </p:cViewPr>
      <p:guideLst/>
    </p:cSldViewPr>
  </p:slideViewPr>
  <p:outlineViewPr>
    <p:cViewPr>
      <p:scale>
        <a:sx n="33" d="100"/>
        <a:sy n="33" d="100"/>
      </p:scale>
      <p:origin x="0" y="-548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87F104-FC5A-E544-AEC3-F2062C634B4E}" type="datetimeFigureOut">
              <a:rPr lang="en-US" smtClean="0"/>
              <a:t>4/23/18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6F657C-A429-2C4A-91AB-CB5AA23E8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66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8498D-8197-1E4B-8498-7354CAB0F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BDD83-0989-FE4C-A0EA-ACB8E4665A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D3B9D-9262-4741-8EFC-4878B1EA9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F31E72-7C84-B84B-8629-E8FD0B322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9B57C-E7BD-544E-BB49-4DC3BA218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438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6C2AE-2CBF-8545-945E-2CF04C823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9277C8-A625-AE45-9195-D1895A2F35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6ABF88-4ED2-7F4F-A3E9-5CF60061B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EFE82-ACD1-5C49-80A3-AF0C3E86D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09CE7-2B8B-364C-A0A2-7C97BC1E9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759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E3FA33-0F10-3842-BAD1-E037EB7A1F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24555-1220-5642-89FE-0E14F5B57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5D247-099B-EA42-A12B-15B921697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CFF45-C55A-6240-9941-4C0E42326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A3CD9-1BD2-3A45-8300-D09D29CA9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165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D0962-917E-6342-A3A9-367F24CB7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0FF87-2EEF-994A-9080-DE5A2FC99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40CE9-F297-044F-909B-ACE9641B9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50BF78-8DBE-1244-818F-3E65A15C1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A9F44B-0E71-5945-B47B-3AE1F33FE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10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F3E5D-D53B-8B4C-90B5-33135242E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549DD8-1F7A-9847-946F-4F38D737C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E36D6-B964-D44E-A4D8-F2D2909A6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18D84-D672-C540-A2BB-40F36D9FC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3D55D-82E5-EB49-B221-0A07EDCB7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482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8E84D-4D8E-B045-ABA8-25A87C540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42A7E-805F-B24B-A19B-E8E9E1ECAC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4ABDC6-C7C7-7E47-A6B7-1170B7E72E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511CA1-1E65-E741-B8F0-6699F604A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BF7AFE-947C-E24F-AF80-CADBB6682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785208-BD7A-F542-A543-1DA952F0B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363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37FE0-B779-1A43-8082-4D92C5F7C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02F5D-9865-124C-BA32-500BF97B77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6E07F7-8C07-4D46-9CDB-201E6BBDAF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8E8B30-9820-C84A-AE11-8C70392B6A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26EF42-BAD7-6D45-AA84-CC25DA2470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CABEC6-B1C4-2846-9F48-A7C66D5E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B75E58-157F-E644-9716-0F148511E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6E1DA7-C535-E84F-9E8F-05F4325EB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674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98C28-759C-A346-ACB0-493F9C3A2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6A755F-F888-2746-B788-74B2D3BE2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1BEFA8-1F1C-D149-A361-1887AB0A6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AE359E-AB0E-4D4D-A5E4-4CF9E0AD9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694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4B473B-52E5-A849-9669-3FD94077D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91D2FA-D39D-DF46-B3BA-F78A903B0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B0CC73-CAED-6646-96DB-27E6A93AF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34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AB002-6570-BE45-826E-635FDD9A8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8AA44-D4D4-5740-A62F-3522D1263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08D108-62F7-A943-83B0-F4F148DF32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1990D2-3DAE-7F4D-B102-008F719FD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7CBDE2-9865-3444-A01F-9F55D3958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2118FC-1BBC-A846-82C8-9556FC697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147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7617D-FD61-7C4C-8D21-97CB5E8FD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E0A82B-5FC6-6542-B70F-271C8E2946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69643C-0564-E744-A5F9-C58E08E691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485D7C-5C24-684F-BC56-295F06F32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BE9E77-4C78-2B46-8B98-7FB07EEE3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4CC3CA-BF0A-7C48-B77D-7BA48FABA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444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CF7B03-0193-014E-B681-D939483D6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AF463-DBED-5446-AE63-4DCDA1E0DD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64C6D-956A-744A-AB6D-E1BB4DE033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77C0F4-B54F-B64E-A030-41EBB1F1D7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0E084-0B47-5B45-8396-B9B32A1A50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713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yssci.renci.org/ssm-wizard/?module=TitleVWorkforce" TargetMode="External"/><Relationship Id="rId2" Type="http://schemas.openxmlformats.org/officeDocument/2006/relationships/hyperlink" Target="http://syssci.renci.org/ssm-wizard/?module=CaregiversCYSHCN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yssci.renci.org/ssm-wizard-TitleX" TargetMode="External"/><Relationship Id="rId2" Type="http://schemas.openxmlformats.org/officeDocument/2006/relationships/hyperlink" Target="http://syssci.renci.org/ssm-wizard-mental-health-in-school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yssci.renci.org/ssm-wizard-TitleV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syssci.renci.org/sort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syssci.renci.org/ssm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yssci.renci.org/force-directed-map/" TargetMode="External"/><Relationship Id="rId2" Type="http://schemas.openxmlformats.org/officeDocument/2006/relationships/hyperlink" Target="http://syssci.renci.org/ssm_beh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sm.cloudapps.unc.edu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C774C-4282-9742-824D-58493F4ACC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System Support Mapper (SSM)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BDD3C9-C82C-0C4C-BE90-7A6F0BDBAF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Steve </a:t>
            </a:r>
            <a:r>
              <a:rPr lang="en-US" dirty="0" err="1"/>
              <a:t>Chall</a:t>
            </a:r>
            <a:endParaRPr lang="en-US" dirty="0"/>
          </a:p>
          <a:p>
            <a:r>
              <a:rPr lang="en-US" dirty="0"/>
              <a:t>Data Science and Analytics meeting</a:t>
            </a:r>
          </a:p>
          <a:p>
            <a:r>
              <a:rPr lang="en-US" dirty="0"/>
              <a:t>May 8, 2018</a:t>
            </a:r>
          </a:p>
        </p:txBody>
      </p:sp>
    </p:spTree>
    <p:extLst>
      <p:ext uri="{BB962C8B-B14F-4D97-AF65-F5344CB8AC3E}">
        <p14:creationId xmlns:p14="http://schemas.microsoft.com/office/powerpoint/2010/main" val="76496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8336C-8087-B042-BCE1-7C44790DD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Wizard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EAF38-39A2-0945-A162-ACADB2CD35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users find </a:t>
            </a:r>
            <a:r>
              <a:rPr lang="en-US" dirty="0" err="1"/>
              <a:t>ssm’s</a:t>
            </a:r>
            <a:r>
              <a:rPr lang="en-US" dirty="0"/>
              <a:t> graphical UI to be too difficult (requires Photoshop- or Illustrator-type skills)</a:t>
            </a:r>
          </a:p>
          <a:p>
            <a:r>
              <a:rPr lang="en-US" dirty="0"/>
              <a:t>Hence, a Wizard that provides a text-based interface: it asks you questions and creates a graph based on your answers. </a:t>
            </a:r>
          </a:p>
          <a:p>
            <a:r>
              <a:rPr lang="en-US" dirty="0"/>
              <a:t>The text is highly specific to particular audiences;  For example, focus and concerns, and thus the node text, will be very different for a Title V MCH state administrator than for the single parent of a child with autism, or for a woman who’s trying to get her migraines under control.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B7E29D-F76E-9046-ACD4-6275AA4D8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25682B-A723-FD44-A07E-CF63E5755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77669-C2BE-9047-800F-116811919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734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423A1-B664-1845-B5DE-1FE8D209B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Wizard[s]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5F427-8F78-C84F-AD2B-4A8F43D7B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text is embedded in a YAML file so that one single wizard website can be adapted to multiple audiences by invoking similarly-formatted files with different content through different URLs</a:t>
            </a:r>
          </a:p>
          <a:p>
            <a:r>
              <a:rPr lang="en-US" dirty="0"/>
              <a:t>For example, these two wizards are the same except for their YAML text:</a:t>
            </a:r>
          </a:p>
          <a:p>
            <a:pPr lvl="1"/>
            <a:r>
              <a:rPr lang="en-US" dirty="0">
                <a:hlinkClick r:id="rId2"/>
              </a:rPr>
              <a:t>http://syssci.renci.org/ssm-wizard/?module=CaregiversCYSHCN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http://syssci.renci.org/ssm-wizard/?module=TitleVWorkforce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312E66-5B26-2F47-B479-0CBF2FF23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007A44-215F-044B-BE21-EEC4D97B2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B14B4-F15B-B44D-BD13-44E5A0D55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094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1D27C-7571-9440-8F21-D92AE2207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Wizards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2E946-1AF1-0C46-8362-0B0747BC3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However, we began to require wizards with more fundamental specializations that mere text changes could provide, e.g., different UIs for grabbing detailed audience-specific demographic info, text entry completions. Thus:</a:t>
            </a:r>
          </a:p>
          <a:p>
            <a:pPr lvl="1"/>
            <a:r>
              <a:rPr lang="en-US" dirty="0">
                <a:hlinkClick r:id="rId2"/>
              </a:rPr>
              <a:t>http://syssci.renci.org/ssm-wizard-mental-health-in-schools/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http://syssci.renci.org/ssm-wizard-TitleX</a:t>
            </a:r>
            <a:r>
              <a:rPr lang="en-US" dirty="0"/>
              <a:t>/</a:t>
            </a:r>
          </a:p>
          <a:p>
            <a:pPr lvl="1"/>
            <a:r>
              <a:rPr lang="en-US" dirty="0">
                <a:hlinkClick r:id="rId4"/>
              </a:rPr>
              <a:t>http://syssci.renci.org/ssm-wizard-TitleV/</a:t>
            </a:r>
            <a:endParaRPr lang="en-US" dirty="0"/>
          </a:p>
          <a:p>
            <a:pPr lvl="1"/>
            <a:r>
              <a:rPr lang="en-US" dirty="0"/>
              <a:t>etc.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5CA0E-7C31-1548-BE03-337A718EA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59298-3BFB-2144-80A4-379185CB1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FA8767-DB53-0549-8090-81F73A47F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1569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49BBE-6ED6-4845-9306-37C055489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183DD-9101-D445-A6C9-61E2DB0C41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R script converts a set of SSMs into adjacency graphs in TSV format</a:t>
            </a:r>
          </a:p>
          <a:p>
            <a:r>
              <a:rPr lang="en-US" dirty="0"/>
              <a:t>Also provides lists of node texts, organized by ring, to be sorted with reference to </a:t>
            </a:r>
            <a:r>
              <a:rPr lang="en-US" i="1" dirty="0"/>
              <a:t>codes</a:t>
            </a:r>
          </a:p>
          <a:p>
            <a:r>
              <a:rPr lang="en-US" dirty="0"/>
              <a:t>A code is a category or generalization that applies to a set of nodes with related text content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75660-DB26-4D43-9A5B-6B0F92BD7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5CB945-8FBC-2448-BA7F-A3A811411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A4A33E-D782-AD49-A892-741E3DEAC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202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D3052-D933-884E-8A27-4DE3EF344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 utility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B3160-7D69-6941-B2B0-2061B1F94E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http://syssci.renci.org/sort/</a:t>
            </a:r>
            <a:endParaRPr lang="en-US" dirty="0"/>
          </a:p>
          <a:p>
            <a:r>
              <a:rPr lang="en-US" dirty="0"/>
              <a:t>Text and JSON output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21E0E-DB60-714A-9971-9506B8329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D6DC1-5DD6-E444-877C-6C5591651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B4EB0-7943-0D49-9E43-2396FB885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3940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1FD90-570E-054B-B76C-B2DE960B7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38A3F-7AE6-1F4F-97FE-729FD2866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 script adds codes to corresponding rows for all TSV adjacency matrix files, in preparation for the following:</a:t>
            </a:r>
          </a:p>
          <a:p>
            <a:r>
              <a:rPr lang="en-US" dirty="0"/>
              <a:t>Python scripts provide adjacency graphs and other representations of relationships between codes, and between codes and their associated node texts:</a:t>
            </a:r>
          </a:p>
          <a:p>
            <a:pPr lvl="1"/>
            <a:r>
              <a:rPr lang="en-US" dirty="0"/>
              <a:t>CMs</a:t>
            </a:r>
          </a:p>
          <a:p>
            <a:pPr lvl="1"/>
            <a:r>
              <a:rPr lang="en-US" dirty="0"/>
              <a:t>3cols</a:t>
            </a:r>
          </a:p>
          <a:p>
            <a:pPr lvl="1"/>
            <a:r>
              <a:rPr lang="en-US" dirty="0"/>
              <a:t>CPM</a:t>
            </a:r>
          </a:p>
          <a:p>
            <a:pPr lvl="1"/>
            <a:r>
              <a:rPr lang="en-US" dirty="0"/>
              <a:t>CSSM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9EF6DE-6DFD-EE46-B58F-51A1D5F8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9F5685-E4F9-9040-B9BD-1A26E48C9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41AC78-DD93-B240-9EB7-8D9A1AA95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835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EFA75-E114-E640-8A3A-56569F595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Sheghayagh’s</a:t>
            </a:r>
            <a:r>
              <a:rPr lang="en-US" dirty="0"/>
              <a:t> vis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C0FFA-238C-2243-BDBF-471007355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EADB56-0E6E-6A4C-B757-655A4467E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11452F-156B-8D44-BEA3-D7D1A86FA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B5C8F-4D61-3347-986D-68F411810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129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AE446-6C2E-7F44-B8B2-A90E07C0A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based on SSM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ECF94-3EA6-7E4D-8A37-C4188C3AAD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D. </a:t>
            </a:r>
            <a:r>
              <a:rPr lang="en-US" dirty="0" err="1"/>
              <a:t>Befus</a:t>
            </a:r>
            <a:r>
              <a:rPr lang="en-US" dirty="0"/>
              <a:t>, A Systems Thinking, Community-Based Exploration of Health Equity and Agency: Women’s Migraine as a Paradigmatic Case, Ph.D. dissertation, Duke School of Nursing, 2017</a:t>
            </a:r>
          </a:p>
          <a:p>
            <a:r>
              <a:rPr lang="en-US" dirty="0"/>
              <a:t>D. </a:t>
            </a:r>
            <a:r>
              <a:rPr lang="en-US" dirty="0" err="1"/>
              <a:t>Befus</a:t>
            </a:r>
            <a:r>
              <a:rPr lang="en-US" dirty="0"/>
              <a:t> et al, &lt;manuscript accepted on these methods as an approach to look at self </a:t>
            </a:r>
            <a:r>
              <a:rPr lang="en-US" dirty="0" err="1"/>
              <a:t>mgmt</a:t>
            </a:r>
            <a:r>
              <a:rPr lang="en-US" dirty="0"/>
              <a:t> of symptoms among marginalized populations.&gt;</a:t>
            </a:r>
          </a:p>
          <a:p>
            <a:r>
              <a:rPr lang="en-US" dirty="0"/>
              <a:t>D. </a:t>
            </a:r>
            <a:r>
              <a:rPr lang="en-US" dirty="0" err="1"/>
              <a:t>Befus</a:t>
            </a:r>
            <a:r>
              <a:rPr lang="en-US" dirty="0"/>
              <a:t>, S. </a:t>
            </a:r>
            <a:r>
              <a:rPr lang="en-US" dirty="0" err="1"/>
              <a:t>Chall</a:t>
            </a:r>
            <a:r>
              <a:rPr lang="en-US" dirty="0"/>
              <a:t>, et al, &lt;“results” manuscript&gt;, in development</a:t>
            </a:r>
          </a:p>
          <a:p>
            <a:r>
              <a:rPr lang="en-US" dirty="0"/>
              <a:t>L. </a:t>
            </a:r>
            <a:r>
              <a:rPr lang="en-US" dirty="0" err="1"/>
              <a:t>Calancie</a:t>
            </a:r>
            <a:r>
              <a:rPr lang="en-US" dirty="0"/>
              <a:t>, S. </a:t>
            </a:r>
            <a:r>
              <a:rPr lang="en-US" dirty="0" err="1"/>
              <a:t>Chall</a:t>
            </a:r>
            <a:r>
              <a:rPr lang="en-US" dirty="0"/>
              <a:t>, et al, System Support Mapping – A novel systems science method applied to assess the needs of the Maternal and Child Health Title V workforce, in development </a:t>
            </a:r>
          </a:p>
          <a:p>
            <a:r>
              <a:rPr lang="en-US" dirty="0"/>
              <a:t>R. </a:t>
            </a:r>
            <a:r>
              <a:rPr lang="en-US" dirty="0" err="1"/>
              <a:t>Karmali</a:t>
            </a:r>
            <a:endParaRPr lang="en-US" dirty="0"/>
          </a:p>
          <a:p>
            <a:r>
              <a:rPr lang="en-US" dirty="0"/>
              <a:t>S. </a:t>
            </a:r>
            <a:r>
              <a:rPr lang="en-US" dirty="0" err="1"/>
              <a:t>Rezaei</a:t>
            </a:r>
            <a:endParaRPr lang="en-US" dirty="0"/>
          </a:p>
          <a:p>
            <a:r>
              <a:rPr lang="en-US" dirty="0"/>
              <a:t>M. Aijaz</a:t>
            </a:r>
          </a:p>
          <a:p>
            <a:r>
              <a:rPr lang="en-US" dirty="0" err="1"/>
              <a:t>Borrup</a:t>
            </a:r>
            <a:r>
              <a:rPr lang="en-US" dirty="0"/>
              <a:t>, Kevin T. Informing Action Toward Integrated Mental Health Practice in the Pediatric Primary Care Setting in Connecticut, Ph.D. Dissertation, University of Illinois at Chicago, School of Public Health, 2018.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B2248-DEB7-2145-9213-AA777DC07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D6C09-9E28-3140-B260-0C9CF910D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6EF4E-2ECE-884F-A54A-9FB340ED7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447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CE3E8-6A39-0945-BD93-6C2595B34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B9B3C-8AE6-EF48-ADC4-C61B3BC83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Hierarchical coding: clusters of codes</a:t>
            </a:r>
          </a:p>
          <a:p>
            <a:r>
              <a:rPr lang="en-US" dirty="0"/>
              <a:t>Refactor data processing sequence</a:t>
            </a:r>
          </a:p>
          <a:p>
            <a:r>
              <a:rPr lang="en-US" dirty="0"/>
              <a:t>More sophisticated filtering of data (text) input</a:t>
            </a:r>
          </a:p>
          <a:p>
            <a:r>
              <a:rPr lang="en-US" dirty="0"/>
              <a:t>Additional vis and analysis tools</a:t>
            </a:r>
          </a:p>
          <a:p>
            <a:r>
              <a:rPr lang="en-US" dirty="0"/>
              <a:t>Improved usability for SSM and Wizard websites</a:t>
            </a:r>
          </a:p>
          <a:p>
            <a:r>
              <a:rPr lang="en-US" dirty="0"/>
              <a:t>NLP applied to coding, i.e., automated coding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D08EB-2560-804C-87CB-E9402D9FF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39EA0C-0F65-B042-A97B-B1C2F0DF2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5F3CD-0DFD-CC47-A256-1808B40D6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5113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EB862C7-FA6A-544B-9A7E-E810D70821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321" y="15875"/>
            <a:ext cx="11580412" cy="6520392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557456-502E-D04E-A08D-0BA503595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557F19-AE8F-F842-AE15-FBCF62B5D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23785D-6DED-C844-A348-0ACAD0003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091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FAD9E-A4BC-3F41-BE74-32689FC1F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SSM: Primary contributors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0CED3-705A-E84F-A937-2EAE4D58D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5501"/>
            <a:ext cx="10515600" cy="4351338"/>
          </a:xfrm>
        </p:spPr>
        <p:txBody>
          <a:bodyPr/>
          <a:lstStyle/>
          <a:p>
            <a:r>
              <a:rPr lang="en-US" dirty="0"/>
              <a:t>Kristen </a:t>
            </a:r>
            <a:r>
              <a:rPr lang="en-US" dirty="0" err="1"/>
              <a:t>Hassmiller</a:t>
            </a:r>
            <a:r>
              <a:rPr lang="en-US" dirty="0"/>
              <a:t> Lich, Associate Professor, Health Policy and Management, </a:t>
            </a:r>
            <a:r>
              <a:rPr lang="en-US" dirty="0" err="1"/>
              <a:t>Gillings</a:t>
            </a:r>
            <a:r>
              <a:rPr lang="en-US" dirty="0"/>
              <a:t> School of Global Public Health (PI)</a:t>
            </a:r>
          </a:p>
          <a:p>
            <a:r>
              <a:rPr lang="en-US" dirty="0"/>
              <a:t>Steve </a:t>
            </a:r>
            <a:r>
              <a:rPr lang="en-US" dirty="0" err="1"/>
              <a:t>Chall</a:t>
            </a:r>
            <a:r>
              <a:rPr lang="en-US" dirty="0"/>
              <a:t>, RENCI</a:t>
            </a:r>
          </a:p>
          <a:p>
            <a:r>
              <a:rPr lang="en-US" dirty="0"/>
              <a:t>Jeff Terrell, (co-founder of startup </a:t>
            </a:r>
            <a:r>
              <a:rPr lang="en-US" dirty="0" err="1"/>
              <a:t>Allometrics</a:t>
            </a:r>
            <a:r>
              <a:rPr lang="en-US" dirty="0"/>
              <a:t>, recently appointed Professor of the Practice at UNC-CH CS)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78AF2-B20A-924E-AF8A-3634EB656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0154A1-465E-904F-9FB5-B83C8A0E3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216541-1F38-C748-8DAC-D3FF25924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746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0D168-E1F3-4946-A4DB-358C141C0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Support Mapping: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2C41D-15E0-E449-A491-AC583E882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Organize qualitative data</a:t>
            </a:r>
          </a:p>
          <a:p>
            <a:r>
              <a:rPr lang="en-US" dirty="0"/>
              <a:t>Tuned for health management applications</a:t>
            </a:r>
          </a:p>
          <a:p>
            <a:r>
              <a:rPr lang="en-US" dirty="0"/>
              <a:t>Primary tool is a structurally specialized directed graph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E728FF-2828-3541-A502-93A6FD58D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615D00-F1A1-DA40-B5F4-6D41B84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DCA96-5608-9340-B46B-45F29D81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019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B0DCA-6E9E-124D-8CFC-762570291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5468"/>
            <a:ext cx="10515600" cy="1253066"/>
          </a:xfrm>
        </p:spPr>
        <p:txBody>
          <a:bodyPr>
            <a:normAutofit fontScale="90000"/>
          </a:bodyPr>
          <a:lstStyle/>
          <a:p>
            <a:r>
              <a:rPr lang="en-US" dirty="0"/>
              <a:t>SSM used for determining available resources and needs assessment, e.g.,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0931A-77E7-A943-A47E-7976C5464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5066"/>
            <a:ext cx="10515600" cy="4250267"/>
          </a:xfrm>
        </p:spPr>
        <p:txBody>
          <a:bodyPr>
            <a:normAutofit/>
          </a:bodyPr>
          <a:lstStyle/>
          <a:p>
            <a:r>
              <a:rPr lang="en-US" dirty="0"/>
              <a:t>Title V (Maternal and Child Health) Administrators and Staff (federal block grant program administered by Health Resources and Services Administration)</a:t>
            </a:r>
          </a:p>
          <a:p>
            <a:r>
              <a:rPr lang="en-US" dirty="0"/>
              <a:t>Children and Youth with Special Health Care Needs (CYSHCN) caregivers, e.g., parents, medical staff, social workers</a:t>
            </a:r>
          </a:p>
          <a:p>
            <a:r>
              <a:rPr lang="en-US" dirty="0"/>
              <a:t>Title X Family Planning Administrators and Staff </a:t>
            </a:r>
          </a:p>
          <a:p>
            <a:r>
              <a:rPr lang="en-US" dirty="0"/>
              <a:t>Multiple Ph.D. and post-doc research projects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63084C-ABE5-BD45-8881-06A88CA6A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0F60F-B8D4-4C4C-81EE-2310EC107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DEC42-3B25-E74D-9F6F-F67290D4F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005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99384-84B7-1B45-8972-9557C31FB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6267"/>
            <a:ext cx="10515600" cy="948267"/>
          </a:xfrm>
        </p:spPr>
        <p:txBody>
          <a:bodyPr/>
          <a:lstStyle/>
          <a:p>
            <a:pPr algn="ctr"/>
            <a:r>
              <a:rPr lang="en-US" dirty="0"/>
              <a:t>Data acquisition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C896C37-EDA9-1B4C-971D-9B15C23362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8533" y="1134534"/>
            <a:ext cx="6993467" cy="5720821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0F8D25-688F-0846-9B49-3A127E873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95F6B7-1D92-754A-8A7E-2E77670C2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3B33BD-880B-F148-AEAF-4008B2F24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449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F1C872-6F85-1148-8239-3381B70AD4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889" t="3579" r="1" b="5817"/>
          <a:stretch/>
        </p:blipFill>
        <p:spPr>
          <a:xfrm>
            <a:off x="1625600" y="1"/>
            <a:ext cx="7687734" cy="6858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7B06EA-1955-EF43-9DF7-23E8F601A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395966-58E3-504F-B44F-6887DC69F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430459-41C2-9D4C-B556-7500F159C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003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BEF53-874B-E947-A33E-503EE08EA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site: </a:t>
            </a:r>
            <a:r>
              <a:rPr lang="en-US" dirty="0">
                <a:hlinkClick r:id="rId2"/>
              </a:rPr>
              <a:t>http://syssci.renci.org/</a:t>
            </a:r>
            <a:r>
              <a:rPr lang="en-US" dirty="0" err="1">
                <a:hlinkClick r:id="rId2"/>
              </a:rPr>
              <a:t>ssm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47EDF0-5267-C24C-8E6E-FCB8D48C9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Runs on a RENCI server</a:t>
            </a:r>
          </a:p>
          <a:p>
            <a:r>
              <a:rPr lang="en-US" dirty="0"/>
              <a:t>D3.js on the front end along with the usual HTML, CSS, generic JavaScript</a:t>
            </a:r>
          </a:p>
          <a:p>
            <a:r>
              <a:rPr lang="en-US" dirty="0"/>
              <a:t>Clojure back end</a:t>
            </a:r>
          </a:p>
          <a:p>
            <a:r>
              <a:rPr lang="en-US" dirty="0"/>
              <a:t>PostgreSQL</a:t>
            </a:r>
          </a:p>
          <a:p>
            <a:r>
              <a:rPr lang="en-US" dirty="0"/>
              <a:t>JSON output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B34EB-A6F9-0E4F-BF57-B6645B79F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A2FC7-5E93-8F4C-ACC3-068942531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73D9E-09D8-3649-9B3A-8C7D07347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988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1E6B-621A-AB4C-AD43-1ED46D4A7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specializations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BBF27-E518-F94B-875D-E72965725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Labeled rings: Role/Identity, Responsibilities, Needs for each responsibility, Available resources, Wishes</a:t>
            </a:r>
          </a:p>
          <a:p>
            <a:r>
              <a:rPr lang="en-US" dirty="0"/>
              <a:t>Conventions for shape and color for nodes within each ring (subsequent analysis depends on these conventions, shape in particular) </a:t>
            </a:r>
          </a:p>
          <a:p>
            <a:r>
              <a:rPr lang="en-US" dirty="0"/>
              <a:t>Edges may be color-coded to indicate efficacy of what the target node represents</a:t>
            </a:r>
          </a:p>
          <a:p>
            <a:r>
              <a:rPr lang="en-US" dirty="0"/>
              <a:t>Other capabilities (rarely used in practice): label edges, attach links and notes (tool tips) to nodes, different edge thicknesses and styles, other ring configurations (including none)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7173D-7CD2-3F4D-ABF2-C2138403F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0A5167-B728-F949-A66C-F10D1DD22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8FC79-682A-3B44-AE57-82E02CFD5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9122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3E143-69E7-BB42-9E1C-311F28AEA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SSM variations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DA985-52DC-9E48-A1D4-E874641C75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Superficial UI changes: different ring color scheme and labeling conventions: </a:t>
            </a:r>
            <a:r>
              <a:rPr lang="en-US" dirty="0">
                <a:hlinkClick r:id="rId2"/>
              </a:rPr>
              <a:t>http://syssci.renci.org/ssm_beh/</a:t>
            </a:r>
            <a:endParaRPr lang="en-US" dirty="0"/>
          </a:p>
          <a:p>
            <a:r>
              <a:rPr lang="en-US" dirty="0"/>
              <a:t>More fundamental alternative UI: </a:t>
            </a:r>
            <a:r>
              <a:rPr lang="en-US" dirty="0">
                <a:hlinkClick r:id="rId3"/>
              </a:rPr>
              <a:t>http://syssci.renci.org/force-directed-map/</a:t>
            </a:r>
            <a:endParaRPr lang="en-US" dirty="0"/>
          </a:p>
          <a:p>
            <a:r>
              <a:rPr lang="en-US" dirty="0"/>
              <a:t>Level 2 Data Security, for </a:t>
            </a:r>
            <a:r>
              <a:rPr lang="en-US" dirty="0" err="1"/>
              <a:t>Ruchir</a:t>
            </a:r>
            <a:r>
              <a:rPr lang="en-US" dirty="0"/>
              <a:t> </a:t>
            </a:r>
            <a:r>
              <a:rPr lang="en-US" dirty="0" err="1"/>
              <a:t>Karmali’s</a:t>
            </a:r>
            <a:r>
              <a:rPr lang="en-US" dirty="0"/>
              <a:t> HIPAA-sensitive research (runs in secure UNC </a:t>
            </a:r>
            <a:r>
              <a:rPr lang="en-US" dirty="0" err="1"/>
              <a:t>CloudApps</a:t>
            </a:r>
            <a:r>
              <a:rPr lang="en-US" dirty="0"/>
              <a:t> VM with Shibboleth authorization/authentication): </a:t>
            </a:r>
            <a:r>
              <a:rPr lang="en-US" dirty="0">
                <a:hlinkClick r:id="rId4"/>
              </a:rPr>
              <a:t>https://ssm.cloudapps.unc.edu/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92030-0FFB-2147-AB79-057414104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AA532-6ECE-534C-948D-FF49A93EA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A058D7-6FF7-F649-8BB8-E87430ADA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380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7176</TotalTime>
  <Words>999</Words>
  <Application>Microsoft Macintosh PowerPoint</Application>
  <PresentationFormat>Widescreen</PresentationFormat>
  <Paragraphs>133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System Support Mapper (SSM)</vt:lpstr>
      <vt:lpstr>SSM: Primary contributors</vt:lpstr>
      <vt:lpstr>System Support Mapping: Overview</vt:lpstr>
      <vt:lpstr>SSM used for determining available resources and needs assessment, e.g.,</vt:lpstr>
      <vt:lpstr>Data acquisition</vt:lpstr>
      <vt:lpstr>PowerPoint Presentation</vt:lpstr>
      <vt:lpstr>Web site: http://syssci.renci.org/ssm</vt:lpstr>
      <vt:lpstr>Graph specializations</vt:lpstr>
      <vt:lpstr>SSM variations</vt:lpstr>
      <vt:lpstr>Wizard</vt:lpstr>
      <vt:lpstr>Wizard[s]</vt:lpstr>
      <vt:lpstr>Wizards</vt:lpstr>
      <vt:lpstr>Data processing</vt:lpstr>
      <vt:lpstr>Sort utility</vt:lpstr>
      <vt:lpstr>Further processing</vt:lpstr>
      <vt:lpstr>Sheghayagh’s vis</vt:lpstr>
      <vt:lpstr>Research based on SSM technology</vt:lpstr>
      <vt:lpstr>Future work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Support Mapper (SSM)</dc:title>
  <dc:creator>Microsoft Office User</dc:creator>
  <cp:lastModifiedBy>Microsoft Office User</cp:lastModifiedBy>
  <cp:revision>40</cp:revision>
  <dcterms:created xsi:type="dcterms:W3CDTF">2018-04-20T17:09:06Z</dcterms:created>
  <dcterms:modified xsi:type="dcterms:W3CDTF">2018-04-25T16:47:35Z</dcterms:modified>
</cp:coreProperties>
</file>

<file path=docProps/thumbnail.jpeg>
</file>